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11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1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6" r:id="rId51"/>
    <p:sldId id="307" r:id="rId52"/>
    <p:sldId id="308" r:id="rId53"/>
    <p:sldId id="309" r:id="rId54"/>
    <p:sldId id="310" r:id="rId55"/>
    <p:sldId id="305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54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06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13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32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0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15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7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5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43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93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25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92010-A0D7-4BB6-AC03-C526BAE38415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700E-9C9A-4C7E-B267-52D85645B9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4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5.wdp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5.wdp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7.wdp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0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2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3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44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45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6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7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8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9.wdp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50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5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52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53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54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5.wdp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56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57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58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59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1" y="522627"/>
            <a:ext cx="9144000" cy="57424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6840760" cy="1656184"/>
          </a:xfrm>
        </p:spPr>
        <p:txBody>
          <a:bodyPr>
            <a:normAutofit/>
          </a:bodyPr>
          <a:lstStyle/>
          <a:p>
            <a:r>
              <a:rPr lang="cs-CZ" sz="8000" i="1" dirty="0" smtClean="0">
                <a:latin typeface="Algerian" panose="04020705040A02060702" pitchFamily="82" charset="0"/>
              </a:rPr>
              <a:t>TITANIK</a:t>
            </a:r>
            <a:endParaRPr lang="cs-CZ" sz="8000" i="1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323890"/>
          </a:xfrm>
        </p:spPr>
        <p:txBody>
          <a:bodyPr/>
          <a:lstStyle/>
          <a:p>
            <a:r>
              <a:rPr lang="cs-CZ" b="1" i="1" dirty="0" smtClean="0">
                <a:solidFill>
                  <a:srgbClr val="FFFF00"/>
                </a:solidFill>
              </a:rPr>
              <a:t>Exkurze žáků 8. třídy</a:t>
            </a:r>
          </a:p>
          <a:p>
            <a:r>
              <a:rPr lang="cs-CZ" b="1" i="1" dirty="0" smtClean="0">
                <a:solidFill>
                  <a:srgbClr val="FFFF00"/>
                </a:solidFill>
              </a:rPr>
              <a:t>27. 4. 2016</a:t>
            </a:r>
            <a:endParaRPr lang="cs-CZ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5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3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7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5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7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46">
            <a:off x="-162428" y="-424016"/>
            <a:ext cx="10176552" cy="76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7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9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6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404664"/>
            <a:ext cx="7992888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i="1" dirty="0" smtClean="0">
                <a:effectLst/>
              </a:rPr>
              <a:t>Odhalte tajemství </a:t>
            </a:r>
            <a:r>
              <a:rPr lang="cs-CZ" sz="2400" b="1" i="1" dirty="0" smtClean="0">
                <a:effectLst/>
              </a:rPr>
              <a:t>Titaniku </a:t>
            </a:r>
            <a:r>
              <a:rPr lang="cs-CZ" sz="2400" i="1" dirty="0" smtClean="0">
                <a:effectLst/>
              </a:rPr>
              <a:t>a prožijte atmosféru počátku 20. století! Světová výstava Titanic Vám přiblíží nejen konkrétní příběhy mnoha cestujících na Titaniku, ale také období technických objevů a společenskopolitickou situaci počátku 20. století v Evropě i ve světě. Uvidíte stovky originálních artefaktů vyproštěných ze slavného vraku na dně oceánu. </a:t>
            </a:r>
            <a:r>
              <a:rPr lang="cs-CZ" sz="2400" dirty="0"/>
              <a:t>Mezi exponáty jsou části vybavení lodi, kusy nábytku, porcelán a osobní předměty cestujících, jako jsou šperky, kabelky i části oblečení</a:t>
            </a:r>
            <a:r>
              <a:rPr lang="cs-CZ" sz="2400" dirty="0" smtClean="0"/>
              <a:t>.</a:t>
            </a:r>
            <a:r>
              <a:rPr lang="cs-CZ" sz="2400" i="1" dirty="0" smtClean="0">
                <a:effectLst/>
              </a:rPr>
              <a:t>. Za projektem světové výstavy Titanic stojí společnost RMS Titanic, jež má výlučná práva na vyprošťování artefaktů z vraku Titaniku. Výstava byla rozšířena o tzv. českou stopu na Titaniku a také o velkou a přehlednou časovou osu mapující světové společensko-kulturnímu dění se zvláštním důrazem na situaci v tehdejších Čechách a na Moravě</a:t>
            </a:r>
            <a:r>
              <a:rPr lang="cs-CZ" sz="2400" i="1" dirty="0"/>
              <a:t> </a:t>
            </a:r>
            <a:r>
              <a:rPr lang="cs-CZ" sz="2400" i="1" dirty="0" smtClean="0"/>
              <a:t>.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5100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" y="5336"/>
            <a:ext cx="9136885" cy="68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6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4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5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9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0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5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5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0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3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6" y="4944"/>
            <a:ext cx="9137408" cy="68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6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-2"/>
            <a:ext cx="5181208" cy="69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4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6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9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80" y="952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6206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FFFF00"/>
                </a:solidFill>
              </a:rPr>
              <a:t>Na předcházejícím obrázku</a:t>
            </a:r>
            <a:endParaRPr lang="cs-CZ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1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6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3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3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8"/>
            <a:ext cx="9135883" cy="68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2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5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3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7" y="0"/>
            <a:ext cx="9144000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0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1824"/>
            <a:ext cx="9159765" cy="686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7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0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5" y="-1068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7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27574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63" y="2996953"/>
            <a:ext cx="516490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6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6" y="131136"/>
            <a:ext cx="9152196" cy="67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21909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-13008" y="476672"/>
            <a:ext cx="9157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</a:rPr>
              <a:t>V první třídě bylo 324 cestujících, ve druhé 285 a třetí třídou cestovalo 708 pasažérů. To znamenalo, že ubytovací prostory I. třídy byly obsazeny ze 45% své kapacity, kabiny II. třídy ze 40% a III. třída ze 70%. Zámožní Britové dávali přednost lodím </a:t>
            </a:r>
            <a:r>
              <a:rPr lang="cs-CZ" sz="2000" b="1" dirty="0" err="1">
                <a:solidFill>
                  <a:srgbClr val="FFFF00"/>
                </a:solidFill>
              </a:rPr>
              <a:t>Cunardovy</a:t>
            </a:r>
            <a:r>
              <a:rPr lang="cs-CZ" sz="2000" b="1" dirty="0">
                <a:solidFill>
                  <a:srgbClr val="FFFF00"/>
                </a:solidFill>
              </a:rPr>
              <a:t> společnosti a nedali se na první plavbu na </a:t>
            </a:r>
            <a:r>
              <a:rPr lang="cs-CZ" sz="2000" b="1" i="1" dirty="0">
                <a:solidFill>
                  <a:srgbClr val="FFFF00"/>
                </a:solidFill>
              </a:rPr>
              <a:t>Titaniku</a:t>
            </a:r>
            <a:r>
              <a:rPr lang="cs-CZ" sz="2000" b="1" dirty="0">
                <a:solidFill>
                  <a:srgbClr val="FFFF00"/>
                </a:solidFill>
              </a:rPr>
              <a:t> nalákat. V první třídě proto převažovali Američané. Druhá třída byla obsazena většinou Anglosasy a mezi cestujícími třetí třídy byli </a:t>
            </a:r>
            <a:r>
              <a:rPr lang="cs-CZ" sz="2000" b="1" dirty="0" err="1">
                <a:solidFill>
                  <a:srgbClr val="FFFF00"/>
                </a:solidFill>
              </a:rPr>
              <a:t>Arménci</a:t>
            </a:r>
            <a:r>
              <a:rPr lang="cs-CZ" sz="2000" b="1" dirty="0">
                <a:solidFill>
                  <a:srgbClr val="FFFF00"/>
                </a:solidFill>
              </a:rPr>
              <a:t>, Italové, Syřané, Číňané, Rusové, Skandinávci, Holanďané a Irové.</a:t>
            </a:r>
          </a:p>
          <a:p>
            <a:r>
              <a:rPr lang="cs-CZ" sz="2000" b="1" dirty="0"/>
              <a:t>Plavba na </a:t>
            </a:r>
            <a:r>
              <a:rPr lang="cs-CZ" sz="2000" b="1" i="1" dirty="0"/>
              <a:t>Titaniku</a:t>
            </a:r>
            <a:r>
              <a:rPr lang="cs-CZ" sz="2000" b="1" dirty="0"/>
              <a:t> nebyla nikterak levnou záležitostí.</a:t>
            </a:r>
            <a:endParaRPr lang="cs-CZ" sz="2000" dirty="0"/>
          </a:p>
          <a:p>
            <a:r>
              <a:rPr lang="cs-CZ" sz="2000" b="1" dirty="0"/>
              <a:t>Salónní kajuta </a:t>
            </a:r>
            <a:r>
              <a:rPr lang="cs-CZ" sz="2000" dirty="0"/>
              <a:t>- 4350 dolarů, 870 liber - dnes 128 000 dolarů, to je 2,1 mil. Kč</a:t>
            </a:r>
            <a:br>
              <a:rPr lang="cs-CZ" sz="2000" dirty="0"/>
            </a:br>
            <a:r>
              <a:rPr lang="cs-CZ" sz="2000" b="1" dirty="0"/>
              <a:t>První třída </a:t>
            </a:r>
            <a:r>
              <a:rPr lang="cs-CZ" sz="2000" dirty="0"/>
              <a:t>- 150 dolarů, 30 liber - dnes 4400 dolarů, to je 73 000 Kč</a:t>
            </a:r>
            <a:br>
              <a:rPr lang="cs-CZ" sz="2000" dirty="0"/>
            </a:br>
            <a:r>
              <a:rPr lang="cs-CZ" sz="2000" b="1" dirty="0"/>
              <a:t>Druhá třída </a:t>
            </a:r>
            <a:r>
              <a:rPr lang="cs-CZ" sz="2000" dirty="0"/>
              <a:t>- 60 dolarů, 13 liber - dnes 1900 dolarů, to je 31 000 Kč</a:t>
            </a:r>
            <a:br>
              <a:rPr lang="cs-CZ" sz="2000" dirty="0"/>
            </a:br>
            <a:r>
              <a:rPr lang="cs-CZ" sz="2000" b="1" dirty="0"/>
              <a:t>Třetí třída - 20 - 40 dolarů, 3 - 8 liber - dnes 440 - 1170 dolarů, to je 7000 - 20 000 Kč</a:t>
            </a:r>
          </a:p>
          <a:p>
            <a:r>
              <a:rPr lang="cs-CZ" sz="2000" b="1" dirty="0"/>
              <a:t>Už tady </a:t>
            </a:r>
            <a:r>
              <a:rPr lang="cs-CZ" sz="2000" dirty="0"/>
              <a:t>je dobře vidět, že i mezi cestujícími </a:t>
            </a:r>
            <a:r>
              <a:rPr lang="cs-CZ" sz="2000" dirty="0" err="1"/>
              <a:t>I.tř</a:t>
            </a:r>
            <a:r>
              <a:rPr lang="cs-CZ" sz="2000" dirty="0"/>
              <a:t> byl obrovský rozdíl a salonní kajutu si mohli dovolit jen opravdoví finanční aristokraté.</a:t>
            </a:r>
          </a:p>
        </p:txBody>
      </p:sp>
    </p:spTree>
    <p:extLst>
      <p:ext uri="{BB962C8B-B14F-4D97-AF65-F5344CB8AC3E}">
        <p14:creationId xmlns:p14="http://schemas.microsoft.com/office/powerpoint/2010/main" val="28794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88011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83768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b="1" i="1" dirty="0">
                <a:solidFill>
                  <a:srgbClr val="002060"/>
                </a:solidFill>
              </a:rPr>
              <a:t>p</a:t>
            </a:r>
            <a:r>
              <a:rPr lang="cs-CZ" b="1" i="1" dirty="0" smtClean="0">
                <a:solidFill>
                  <a:srgbClr val="002060"/>
                </a:solidFill>
              </a:rPr>
              <a:t>rocházka historickou Prahou</a:t>
            </a:r>
            <a:endParaRPr lang="cs-CZ" b="1" i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2606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A na závěr…</a:t>
            </a:r>
            <a:endParaRPr lang="cs-CZ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7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2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283</Words>
  <Application>Microsoft Office PowerPoint</Application>
  <PresentationFormat>Předvádění na obrazovce (4:3)</PresentationFormat>
  <Paragraphs>12</Paragraphs>
  <Slides>55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systému Office</vt:lpstr>
      <vt:lpstr>TITANIK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TITANIK</dc:title>
  <dc:creator>Mgr. Pavla Keclíková</dc:creator>
  <cp:lastModifiedBy>Mgr. Pavla Keclíková</cp:lastModifiedBy>
  <cp:revision>28</cp:revision>
  <dcterms:created xsi:type="dcterms:W3CDTF">2016-04-29T07:27:06Z</dcterms:created>
  <dcterms:modified xsi:type="dcterms:W3CDTF">2016-05-05T05:39:53Z</dcterms:modified>
</cp:coreProperties>
</file>